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84" r:id="rId2"/>
    <p:sldId id="259" r:id="rId3"/>
    <p:sldId id="288" r:id="rId4"/>
    <p:sldId id="295" r:id="rId5"/>
    <p:sldId id="296" r:id="rId6"/>
    <p:sldId id="297" r:id="rId7"/>
    <p:sldId id="292" r:id="rId8"/>
    <p:sldId id="294" r:id="rId9"/>
    <p:sldId id="293" r:id="rId10"/>
    <p:sldId id="285" r:id="rId1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1E29"/>
    <a:srgbClr val="AAAAAA"/>
    <a:srgbClr val="777777"/>
    <a:srgbClr val="5F5F5F"/>
    <a:srgbClr val="C80000"/>
    <a:srgbClr val="FFFFFF"/>
    <a:srgbClr val="F0000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 snapToGrid="0">
      <p:cViewPr varScale="1">
        <p:scale>
          <a:sx n="64" d="100"/>
          <a:sy n="64" d="100"/>
        </p:scale>
        <p:origin x="1340" y="3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48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48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DAD5E88-7A44-984B-A7EE-A271784B5C1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7886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4FDD6B82-12F2-364C-96E2-A0C19E38CFF4}" type="slidenum">
              <a:rPr lang="en-US" altLang="en-US" sz="1200"/>
              <a:pPr eaLnBrk="1" hangingPunct="1"/>
              <a:t>2</a:t>
            </a:fld>
            <a:endParaRPr lang="en-US" altLang="en-US" sz="1200"/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342222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4FDD6B82-12F2-364C-96E2-A0C19E38CFF4}" type="slidenum">
              <a:rPr lang="en-US" altLang="en-US" sz="1200"/>
              <a:pPr eaLnBrk="1" hangingPunct="1"/>
              <a:t>3</a:t>
            </a:fld>
            <a:endParaRPr lang="en-US" altLang="en-US" sz="1200"/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217083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4FDD6B82-12F2-364C-96E2-A0C19E38CFF4}" type="slidenum">
              <a:rPr lang="en-US" altLang="en-US" sz="1200"/>
              <a:pPr eaLnBrk="1" hangingPunct="1"/>
              <a:t>4</a:t>
            </a:fld>
            <a:endParaRPr lang="en-US" altLang="en-US" sz="1200"/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883062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4FDD6B82-12F2-364C-96E2-A0C19E38CFF4}" type="slidenum">
              <a:rPr lang="en-US" altLang="en-US" sz="1200"/>
              <a:pPr eaLnBrk="1" hangingPunct="1"/>
              <a:t>5</a:t>
            </a:fld>
            <a:endParaRPr lang="en-US" altLang="en-US" sz="1200"/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736011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4FDD6B82-12F2-364C-96E2-A0C19E38CFF4}" type="slidenum">
              <a:rPr lang="en-US" altLang="en-US" sz="1200"/>
              <a:pPr eaLnBrk="1" hangingPunct="1"/>
              <a:t>6</a:t>
            </a:fld>
            <a:endParaRPr lang="en-US" altLang="en-US" sz="1200"/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245985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4FDD6B82-12F2-364C-96E2-A0C19E38CFF4}" type="slidenum">
              <a:rPr lang="en-US" altLang="en-US" sz="1200"/>
              <a:pPr eaLnBrk="1" hangingPunct="1"/>
              <a:t>7</a:t>
            </a:fld>
            <a:endParaRPr lang="en-US" altLang="en-US" sz="1200"/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405321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4FDD6B82-12F2-364C-96E2-A0C19E38CFF4}" type="slidenum">
              <a:rPr lang="en-US" altLang="en-US" sz="1200"/>
              <a:pPr eaLnBrk="1" hangingPunct="1"/>
              <a:t>8</a:t>
            </a:fld>
            <a:endParaRPr lang="en-US" altLang="en-US" sz="1200"/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329781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4FDD6B82-12F2-364C-96E2-A0C19E38CFF4}" type="slidenum">
              <a:rPr lang="en-US" altLang="en-US" sz="1200"/>
              <a:pPr eaLnBrk="1" hangingPunct="1"/>
              <a:t>9</a:t>
            </a:fld>
            <a:endParaRPr lang="en-US" altLang="en-US" sz="1200"/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380819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41893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274433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29045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2125" y="1476375"/>
            <a:ext cx="4051300" cy="49593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95825" y="1476375"/>
            <a:ext cx="4052888" cy="49593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865123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600361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835045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1915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96242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510879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DDDDD"/>
            </a:gs>
            <a:gs pos="50000">
              <a:srgbClr val="FFFFFF"/>
            </a:gs>
            <a:gs pos="100000">
              <a:srgbClr val="DDDDDD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14363" y="-25400"/>
            <a:ext cx="7515225" cy="11430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2125" y="1476375"/>
            <a:ext cx="8256588" cy="495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pic>
        <p:nvPicPr>
          <p:cNvPr id="1028" name="Picture 2" descr="SON-side-02.png"/>
          <p:cNvPicPr>
            <a:picLocks noChangeAspect="1"/>
          </p:cNvPicPr>
          <p:nvPr userDrawn="1"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94700" y="6008688"/>
            <a:ext cx="546100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Times New Roman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Times New Roman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Times New Roman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Times New Roman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Times New Roman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Times New Roman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Times New Roman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25000"/>
        </a:spcAft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400050" indent="-28575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SzPct val="90000"/>
        <a:buFont typeface="Wingdings" charset="2"/>
        <a:buChar char="§"/>
        <a:defRPr sz="24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2pPr>
      <a:lvl3pPr marL="742950" indent="-228600" algn="l" rtl="0" eaLnBrk="0" fontAlgn="base" hangingPunct="0">
        <a:spcBef>
          <a:spcPct val="40000"/>
        </a:spcBef>
        <a:spcAft>
          <a:spcPct val="0"/>
        </a:spcAft>
        <a:buChar char="•"/>
        <a:defRPr i="1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3pPr>
      <a:lvl4pPr marL="1258888" indent="-228600" algn="l" rtl="0" eaLnBrk="0" fontAlgn="base" hangingPunct="0">
        <a:spcBef>
          <a:spcPct val="4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ＭＳ Ｐゴシック" charset="-128"/>
          <a:cs typeface="ＭＳ Ｐゴシック"/>
        </a:defRPr>
      </a:lvl4pPr>
      <a:lvl5pPr marL="1422400" indent="4064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ＭＳ Ｐゴシック" charset="-128"/>
          <a:cs typeface="ＭＳ Ｐゴシック"/>
        </a:defRPr>
      </a:lvl5pPr>
      <a:lvl6pPr marL="1879600" algn="l" rtl="0" fontAlgn="base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ＭＳ Ｐゴシック" charset="-128"/>
        </a:defRPr>
      </a:lvl6pPr>
      <a:lvl7pPr marL="2336800" algn="l" rtl="0" fontAlgn="base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ＭＳ Ｐゴシック" charset="-128"/>
        </a:defRPr>
      </a:lvl7pPr>
      <a:lvl8pPr marL="2794000" algn="l" rtl="0" fontAlgn="base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ＭＳ Ｐゴシック" charset="-128"/>
        </a:defRPr>
      </a:lvl8pPr>
      <a:lvl9pPr marL="3251200" algn="l" rtl="0" fontAlgn="base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i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tuhsc.edu/health-professions/bachelor-of-science-healthcare-management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hyperlink" Target="http://www.ttuhsc.edu/health-professions/admissions/" TargetMode="External"/><Relationship Id="rId4" Type="http://schemas.openxmlformats.org/officeDocument/2006/relationships/hyperlink" Target="http://www.ttuhsc.edu/health-professions/bachelor-of-science-healthcare-management/curriculum.aspx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ryan.n.schmidt@ttuhsc.edu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g"/><Relationship Id="rId4" Type="http://schemas.openxmlformats.org/officeDocument/2006/relationships/hyperlink" Target="mailto:shenae.samuels@ttuhsc.ed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40" name="Rectangle 4"/>
          <p:cNvSpPr>
            <a:spLocks noGrp="1" noChangeArrowheads="1"/>
          </p:cNvSpPr>
          <p:nvPr>
            <p:ph type="subTitle" idx="4294967295"/>
          </p:nvPr>
        </p:nvSpPr>
        <p:spPr>
          <a:xfrm>
            <a:off x="1747203" y="3460750"/>
            <a:ext cx="6516687" cy="1752600"/>
          </a:xfrm>
        </p:spPr>
        <p:txBody>
          <a:bodyPr/>
          <a:lstStyle/>
          <a:p>
            <a:pPr marL="0" indent="0" eaLnBrk="1" hangingPunct="1">
              <a:lnSpc>
                <a:spcPct val="70000"/>
              </a:lnSpc>
              <a:defRPr/>
            </a:pPr>
            <a:endParaRPr lang="en-US" sz="2400" dirty="0">
              <a:solidFill>
                <a:schemeClr val="accent4">
                  <a:lumMod val="75000"/>
                  <a:lumOff val="25000"/>
                </a:schemeClr>
              </a:solidFill>
              <a:latin typeface="Garamond"/>
              <a:ea typeface="+mn-ea"/>
              <a:cs typeface="Garamond"/>
            </a:endParaRPr>
          </a:p>
          <a:p>
            <a:pPr marL="0" indent="0" eaLnBrk="1" hangingPunct="1">
              <a:lnSpc>
                <a:spcPct val="70000"/>
              </a:lnSpc>
              <a:defRPr/>
            </a:pPr>
            <a:endParaRPr lang="en-US" sz="2400" dirty="0">
              <a:solidFill>
                <a:schemeClr val="accent4">
                  <a:lumMod val="75000"/>
                  <a:lumOff val="25000"/>
                </a:schemeClr>
              </a:solidFill>
              <a:latin typeface="Garamond"/>
              <a:ea typeface="+mn-ea"/>
              <a:cs typeface="Garamond"/>
            </a:endParaRPr>
          </a:p>
          <a:p>
            <a:pPr marL="0" indent="0" eaLnBrk="1" hangingPunct="1">
              <a:lnSpc>
                <a:spcPct val="70000"/>
              </a:lnSpc>
              <a:defRPr/>
            </a:pPr>
            <a:r>
              <a:rPr lang="en-US" sz="2400" b="1" dirty="0">
                <a:solidFill>
                  <a:schemeClr val="accent4">
                    <a:lumMod val="75000"/>
                    <a:lumOff val="25000"/>
                  </a:schemeClr>
                </a:solidFill>
                <a:latin typeface="Garamond"/>
                <a:ea typeface="+mn-ea"/>
                <a:cs typeface="Garamond"/>
              </a:rPr>
              <a:t>Ryan N. Schmidt, PhD, MBA, MS, CMRP</a:t>
            </a:r>
          </a:p>
          <a:p>
            <a:pPr marL="0" indent="0" eaLnBrk="1" hangingPunct="1">
              <a:lnSpc>
                <a:spcPct val="70000"/>
              </a:lnSpc>
              <a:defRPr/>
            </a:pPr>
            <a:r>
              <a:rPr lang="en-US" sz="2400" dirty="0">
                <a:solidFill>
                  <a:schemeClr val="accent4">
                    <a:lumMod val="75000"/>
                    <a:lumOff val="25000"/>
                  </a:schemeClr>
                </a:solidFill>
                <a:latin typeface="Garamond"/>
                <a:ea typeface="+mn-ea"/>
                <a:cs typeface="Garamond"/>
              </a:rPr>
              <a:t>Department Chair – Healthcare Management and Leadership</a:t>
            </a:r>
          </a:p>
          <a:p>
            <a:pPr marL="0" indent="0" eaLnBrk="1" hangingPunct="1">
              <a:lnSpc>
                <a:spcPct val="70000"/>
              </a:lnSpc>
              <a:defRPr/>
            </a:pPr>
            <a:r>
              <a:rPr lang="en-US" sz="2400" b="1" dirty="0">
                <a:solidFill>
                  <a:schemeClr val="accent4">
                    <a:lumMod val="75000"/>
                    <a:lumOff val="25000"/>
                  </a:schemeClr>
                </a:solidFill>
                <a:latin typeface="Garamond"/>
                <a:ea typeface="+mn-ea"/>
                <a:cs typeface="Garamond"/>
              </a:rPr>
              <a:t>Shenae Samuels, PhD, MPH</a:t>
            </a:r>
          </a:p>
          <a:p>
            <a:pPr marL="0" indent="0" eaLnBrk="1" hangingPunct="1">
              <a:lnSpc>
                <a:spcPct val="70000"/>
              </a:lnSpc>
              <a:defRPr/>
            </a:pPr>
            <a:r>
              <a:rPr lang="en-US" sz="2400" dirty="0">
                <a:solidFill>
                  <a:schemeClr val="accent4">
                    <a:lumMod val="75000"/>
                    <a:lumOff val="25000"/>
                  </a:schemeClr>
                </a:solidFill>
                <a:latin typeface="Garamond"/>
                <a:ea typeface="+mn-ea"/>
                <a:cs typeface="Garamond"/>
              </a:rPr>
              <a:t>Program Director – Undergraduate Programs</a:t>
            </a:r>
          </a:p>
          <a:p>
            <a:pPr marL="0" indent="0" eaLnBrk="1" hangingPunct="1">
              <a:lnSpc>
                <a:spcPct val="70000"/>
              </a:lnSpc>
              <a:defRPr/>
            </a:pPr>
            <a:endParaRPr lang="en-US" sz="2000" dirty="0">
              <a:solidFill>
                <a:schemeClr val="accent4">
                  <a:lumMod val="75000"/>
                  <a:lumOff val="25000"/>
                </a:schemeClr>
              </a:solidFill>
              <a:latin typeface="Garamond"/>
              <a:ea typeface="+mn-ea"/>
              <a:cs typeface="Garamond"/>
            </a:endParaRPr>
          </a:p>
          <a:p>
            <a:pPr marL="0" indent="0" eaLnBrk="1" hangingPunct="1">
              <a:lnSpc>
                <a:spcPct val="70000"/>
              </a:lnSpc>
              <a:defRPr/>
            </a:pPr>
            <a:endParaRPr lang="en-US" sz="2000" dirty="0">
              <a:solidFill>
                <a:schemeClr val="accent4">
                  <a:lumMod val="75000"/>
                  <a:lumOff val="25000"/>
                </a:schemeClr>
              </a:solidFill>
              <a:latin typeface="Garamond"/>
              <a:ea typeface="+mn-ea"/>
              <a:cs typeface="Garamond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28153" y="2036763"/>
            <a:ext cx="7753350" cy="216059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sz="2800" b="1" spc="300" dirty="0">
                <a:solidFill>
                  <a:srgbClr val="CC0000"/>
                </a:solidFill>
                <a:latin typeface="Calibri"/>
                <a:ea typeface="ＭＳ Ｐゴシック" charset="0"/>
                <a:cs typeface="Calibri"/>
              </a:rPr>
              <a:t>INTRODUCTION (</a:t>
            </a:r>
            <a:r>
              <a:rPr lang="en-US" sz="2800" b="1" u="sng" spc="300" dirty="0">
                <a:solidFill>
                  <a:srgbClr val="CC0000"/>
                </a:solidFill>
                <a:latin typeface="Calibri"/>
                <a:ea typeface="ＭＳ Ｐゴシック" charset="0"/>
                <a:cs typeface="Calibri"/>
              </a:rPr>
              <a:t>Undergraduate</a:t>
            </a:r>
            <a:r>
              <a:rPr lang="en-US" sz="2800" b="1" spc="300" dirty="0">
                <a:solidFill>
                  <a:srgbClr val="CC0000"/>
                </a:solidFill>
                <a:latin typeface="Calibri"/>
                <a:ea typeface="ＭＳ Ｐゴシック" charset="0"/>
                <a:cs typeface="Calibri"/>
              </a:rPr>
              <a:t>)</a:t>
            </a:r>
          </a:p>
          <a:p>
            <a:pPr>
              <a:lnSpc>
                <a:spcPct val="120000"/>
              </a:lnSpc>
              <a:defRPr/>
            </a:pPr>
            <a:endParaRPr lang="en-US" sz="2800" b="1" spc="300" dirty="0">
              <a:solidFill>
                <a:srgbClr val="CC0000"/>
              </a:solidFill>
              <a:latin typeface="Calibri"/>
              <a:ea typeface="ＭＳ Ｐゴシック" charset="0"/>
              <a:cs typeface="Calibri"/>
            </a:endParaRPr>
          </a:p>
          <a:p>
            <a:pPr>
              <a:lnSpc>
                <a:spcPct val="120000"/>
              </a:lnSpc>
              <a:defRPr/>
            </a:pPr>
            <a:r>
              <a:rPr lang="en-US" sz="2800" b="1" spc="300" dirty="0">
                <a:solidFill>
                  <a:srgbClr val="CC0000"/>
                </a:solidFill>
                <a:latin typeface="Calibri"/>
                <a:ea typeface="ＭＳ Ｐゴシック" charset="0"/>
                <a:cs typeface="Calibri"/>
              </a:rPr>
              <a:t>DEPARTMENT OF HEALTHCARE </a:t>
            </a:r>
          </a:p>
          <a:p>
            <a:pPr>
              <a:lnSpc>
                <a:spcPct val="120000"/>
              </a:lnSpc>
              <a:defRPr/>
            </a:pPr>
            <a:r>
              <a:rPr lang="en-US" sz="2800" b="1" spc="300" dirty="0">
                <a:solidFill>
                  <a:srgbClr val="CC0000"/>
                </a:solidFill>
                <a:latin typeface="Calibri"/>
                <a:ea typeface="ＭＳ Ｐゴシック" charset="0"/>
                <a:cs typeface="Calibri"/>
              </a:rPr>
              <a:t>MANAGEMENT  &amp; LEADERSHIP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9144000" cy="1867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9940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TUHSC_DblT_c2C.ti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8357" y="1990845"/>
            <a:ext cx="5973062" cy="204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217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28600" y="1476375"/>
            <a:ext cx="8520113" cy="4959350"/>
          </a:xfrm>
        </p:spPr>
        <p:txBody>
          <a:bodyPr/>
          <a:lstStyle/>
          <a:p>
            <a:pPr marL="0" indent="0" eaLnBrk="1" hangingPunct="1">
              <a:lnSpc>
                <a:spcPct val="120000"/>
              </a:lnSpc>
            </a:pPr>
            <a:r>
              <a:rPr lang="en-US" altLang="en-US" sz="2800" b="1" u="sng" dirty="0">
                <a:solidFill>
                  <a:schemeClr val="bg2"/>
                </a:solidFill>
                <a:latin typeface="Calibri" charset="0"/>
                <a:ea typeface="ＭＳ Ｐゴシック" charset="-128"/>
              </a:rPr>
              <a:t>100% Online Curriculum</a:t>
            </a:r>
          </a:p>
          <a:p>
            <a:pPr marL="0" indent="0" eaLnBrk="1" hangingPunct="1">
              <a:lnSpc>
                <a:spcPct val="120000"/>
              </a:lnSpc>
            </a:pPr>
            <a:r>
              <a:rPr lang="en-US" altLang="en-US" sz="2800" dirty="0">
                <a:solidFill>
                  <a:schemeClr val="bg2"/>
                </a:solidFill>
                <a:latin typeface="Calibri" charset="0"/>
                <a:ea typeface="ＭＳ Ｐゴシック" charset="-128"/>
              </a:rPr>
              <a:t>Two Tracks: Executive and Professional  </a:t>
            </a:r>
          </a:p>
          <a:p>
            <a:pPr lvl="1" eaLnBrk="1" hangingPunct="1">
              <a:buSzPct val="70000"/>
              <a:buFont typeface="Wingdings" charset="2"/>
              <a:buBlip>
                <a:blip r:embed="rId4"/>
              </a:buBlip>
            </a:pPr>
            <a:r>
              <a:rPr lang="en-US" altLang="en-US" dirty="0">
                <a:solidFill>
                  <a:srgbClr val="404040"/>
                </a:solidFill>
                <a:latin typeface="Garamond" charset="0"/>
              </a:rPr>
              <a:t>Some Example Courses in the BSHM Program:</a:t>
            </a:r>
          </a:p>
          <a:p>
            <a:pPr lvl="2" eaLnBrk="1" hangingPunct="1">
              <a:buSzPct val="70000"/>
              <a:buBlip>
                <a:blip r:embed="rId4"/>
              </a:buBlip>
            </a:pPr>
            <a:r>
              <a:rPr lang="en-US" altLang="en-US" dirty="0">
                <a:solidFill>
                  <a:srgbClr val="404040"/>
                </a:solidFill>
                <a:latin typeface="Garamond" charset="0"/>
              </a:rPr>
              <a:t>HPHM 4302 Healthcare Financial Management </a:t>
            </a:r>
          </a:p>
          <a:p>
            <a:pPr lvl="2" eaLnBrk="1" hangingPunct="1">
              <a:buSzPct val="70000"/>
              <a:buBlip>
                <a:blip r:embed="rId4"/>
              </a:buBlip>
            </a:pPr>
            <a:r>
              <a:rPr lang="en-US" altLang="en-US" dirty="0">
                <a:solidFill>
                  <a:srgbClr val="404040"/>
                </a:solidFill>
                <a:latin typeface="Garamond" charset="0"/>
              </a:rPr>
              <a:t>HPHM 4303 Principles of Human Resources Management</a:t>
            </a:r>
          </a:p>
          <a:p>
            <a:pPr lvl="2" eaLnBrk="1" hangingPunct="1">
              <a:buSzPct val="70000"/>
              <a:buBlip>
                <a:blip r:embed="rId4"/>
              </a:buBlip>
            </a:pPr>
            <a:r>
              <a:rPr lang="en-US" altLang="en-US" dirty="0">
                <a:solidFill>
                  <a:srgbClr val="404040"/>
                </a:solidFill>
                <a:latin typeface="Garamond" charset="0"/>
              </a:rPr>
              <a:t>HPHM 4304 Management and Leadership in Healthcare Organizations</a:t>
            </a:r>
          </a:p>
          <a:p>
            <a:pPr lvl="2" eaLnBrk="1" hangingPunct="1">
              <a:buSzPct val="70000"/>
              <a:buBlip>
                <a:blip r:embed="rId4"/>
              </a:buBlip>
            </a:pPr>
            <a:r>
              <a:rPr lang="en-US" altLang="en-US" dirty="0">
                <a:solidFill>
                  <a:srgbClr val="404040"/>
                </a:solidFill>
                <a:latin typeface="Garamond" charset="0"/>
              </a:rPr>
              <a:t>HPHM 4306 Healthcare Strategy and Marketing</a:t>
            </a:r>
          </a:p>
          <a:p>
            <a:pPr lvl="2" eaLnBrk="1" hangingPunct="1">
              <a:buSzPct val="70000"/>
              <a:buBlip>
                <a:blip r:embed="rId4"/>
              </a:buBlip>
            </a:pPr>
            <a:r>
              <a:rPr lang="en-US" altLang="en-US" dirty="0">
                <a:solidFill>
                  <a:srgbClr val="404040"/>
                </a:solidFill>
                <a:latin typeface="Garamond" charset="0"/>
              </a:rPr>
              <a:t>HPHM 4311 Principles of Health Systems Policy and Management</a:t>
            </a:r>
          </a:p>
          <a:p>
            <a:pPr lvl="2" eaLnBrk="1" hangingPunct="1">
              <a:buSzPct val="70000"/>
              <a:buBlip>
                <a:blip r:embed="rId4"/>
              </a:buBlip>
            </a:pPr>
            <a:r>
              <a:rPr lang="en-US" altLang="en-US" dirty="0">
                <a:solidFill>
                  <a:srgbClr val="404040"/>
                </a:solidFill>
                <a:latin typeface="Garamond" charset="0"/>
              </a:rPr>
              <a:t>HPHM 4314 Quality, Patient Safety and Risk Management in Healthcare</a:t>
            </a:r>
          </a:p>
          <a:p>
            <a:pPr lvl="2" eaLnBrk="1" hangingPunct="1">
              <a:buSzPct val="70000"/>
              <a:buBlip>
                <a:blip r:embed="rId4"/>
              </a:buBlip>
            </a:pPr>
            <a:r>
              <a:rPr lang="en-US" altLang="en-US" dirty="0">
                <a:solidFill>
                  <a:srgbClr val="404040"/>
                </a:solidFill>
                <a:latin typeface="Garamond" charset="0"/>
              </a:rPr>
              <a:t>HPHM 4318 Health Law and Ethics </a:t>
            </a:r>
          </a:p>
          <a:p>
            <a:pPr lvl="2" eaLnBrk="1" hangingPunct="1">
              <a:buSzPct val="70000"/>
              <a:buBlip>
                <a:blip r:embed="rId4"/>
              </a:buBlip>
            </a:pPr>
            <a:r>
              <a:rPr lang="en-US" altLang="en-US" dirty="0">
                <a:solidFill>
                  <a:srgbClr val="404040"/>
                </a:solidFill>
                <a:latin typeface="Garamond" charset="0"/>
              </a:rPr>
              <a:t>HPHM 4401 Fundamentals of Health Informatics and Data Analytics</a:t>
            </a:r>
          </a:p>
        </p:txBody>
      </p:sp>
      <p:sp>
        <p:nvSpPr>
          <p:cNvPr id="5" name="Rectangle 4"/>
          <p:cNvSpPr/>
          <p:nvPr/>
        </p:nvSpPr>
        <p:spPr>
          <a:xfrm>
            <a:off x="414338" y="311150"/>
            <a:ext cx="8181975" cy="5857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3200" b="1" spc="300" dirty="0">
                <a:solidFill>
                  <a:schemeClr val="bg1"/>
                </a:solidFill>
                <a:latin typeface="Calibri"/>
                <a:ea typeface="ＭＳ Ｐゴシック" charset="0"/>
                <a:cs typeface="Calibri"/>
              </a:rPr>
              <a:t>BS in Healthcare Management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2473" y="1205540"/>
            <a:ext cx="1661375" cy="8779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28600" y="1476375"/>
            <a:ext cx="8520113" cy="4959350"/>
          </a:xfrm>
        </p:spPr>
        <p:txBody>
          <a:bodyPr/>
          <a:lstStyle/>
          <a:p>
            <a:pPr marL="114300" lvl="1" indent="0" eaLnBrk="1" hangingPunct="1">
              <a:buSzPct val="70000"/>
              <a:buNone/>
            </a:pPr>
            <a:r>
              <a:rPr lang="en-US" altLang="en-US" dirty="0">
                <a:solidFill>
                  <a:srgbClr val="404040"/>
                </a:solidFill>
                <a:latin typeface="Garamond" charset="0"/>
              </a:rPr>
              <a:t>Intended for student who do not have an AAS degree:</a:t>
            </a:r>
          </a:p>
          <a:p>
            <a:pPr lvl="2" eaLnBrk="1" hangingPunct="1">
              <a:buSzPct val="70000"/>
              <a:buBlip>
                <a:blip r:embed="rId3"/>
              </a:buBlip>
            </a:pPr>
            <a:r>
              <a:rPr lang="en-US" altLang="en-US" dirty="0">
                <a:solidFill>
                  <a:srgbClr val="404040"/>
                </a:solidFill>
                <a:latin typeface="Garamond" charset="0"/>
              </a:rPr>
              <a:t>Executive Track Composed of the Following:</a:t>
            </a:r>
          </a:p>
          <a:p>
            <a:pPr lvl="3" eaLnBrk="1" hangingPunct="1">
              <a:buSzPct val="70000"/>
              <a:buBlip>
                <a:blip r:embed="rId3"/>
              </a:buBlip>
            </a:pPr>
            <a:r>
              <a:rPr lang="en-US" altLang="en-US" dirty="0">
                <a:solidFill>
                  <a:srgbClr val="404040"/>
                </a:solidFill>
                <a:latin typeface="Garamond" charset="0"/>
              </a:rPr>
              <a:t>Texas Common Core Courses – 42 hours</a:t>
            </a:r>
          </a:p>
          <a:p>
            <a:pPr lvl="3" eaLnBrk="1" hangingPunct="1">
              <a:buSzPct val="70000"/>
              <a:buBlip>
                <a:blip r:embed="rId3"/>
              </a:buBlip>
            </a:pPr>
            <a:r>
              <a:rPr lang="en-US" altLang="en-US" dirty="0">
                <a:solidFill>
                  <a:srgbClr val="404040"/>
                </a:solidFill>
                <a:latin typeface="Garamond" charset="0"/>
              </a:rPr>
              <a:t>BSHM Healthcare Management Core Courses – 34 hours</a:t>
            </a:r>
          </a:p>
          <a:p>
            <a:pPr lvl="3" eaLnBrk="1" hangingPunct="1">
              <a:buSzPct val="70000"/>
              <a:buBlip>
                <a:blip r:embed="rId3"/>
              </a:buBlip>
            </a:pPr>
            <a:r>
              <a:rPr lang="en-US" altLang="en-US" dirty="0">
                <a:solidFill>
                  <a:srgbClr val="404040"/>
                </a:solidFill>
                <a:latin typeface="Garamond" charset="0"/>
              </a:rPr>
              <a:t>Healthcare Management Advanced Case Study – 8 hours</a:t>
            </a:r>
          </a:p>
          <a:p>
            <a:pPr lvl="3" eaLnBrk="1" hangingPunct="1">
              <a:buSzPct val="70000"/>
              <a:buBlip>
                <a:blip r:embed="rId3"/>
              </a:buBlip>
            </a:pPr>
            <a:r>
              <a:rPr lang="en-US" altLang="en-US" dirty="0">
                <a:solidFill>
                  <a:srgbClr val="404040"/>
                </a:solidFill>
                <a:latin typeface="Garamond" charset="0"/>
              </a:rPr>
              <a:t>Healthcare Management Electives – 12 hours</a:t>
            </a:r>
          </a:p>
          <a:p>
            <a:pPr lvl="3" eaLnBrk="1" hangingPunct="1">
              <a:buSzPct val="70000"/>
              <a:buBlip>
                <a:blip r:embed="rId3"/>
              </a:buBlip>
            </a:pPr>
            <a:r>
              <a:rPr lang="en-US" altLang="en-US" dirty="0">
                <a:solidFill>
                  <a:srgbClr val="404040"/>
                </a:solidFill>
                <a:latin typeface="Garamond" charset="0"/>
              </a:rPr>
              <a:t>Technical/Approved Credits – 24 hours</a:t>
            </a:r>
          </a:p>
          <a:p>
            <a:pPr lvl="3" eaLnBrk="1" hangingPunct="1">
              <a:buSzPct val="70000"/>
              <a:buBlip>
                <a:blip r:embed="rId3"/>
              </a:buBlip>
            </a:pPr>
            <a:endParaRPr lang="en-US" altLang="en-US" dirty="0">
              <a:solidFill>
                <a:srgbClr val="404040"/>
              </a:solidFill>
              <a:latin typeface="Garamond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14338" y="311150"/>
            <a:ext cx="8181975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3200" b="1" spc="300" dirty="0">
                <a:latin typeface="Calibri"/>
                <a:ea typeface="ＭＳ Ｐゴシック" charset="0"/>
                <a:cs typeface="Calibri"/>
              </a:rPr>
              <a:t>BSHM – Executive Track </a:t>
            </a:r>
            <a:r>
              <a:rPr lang="en-US" sz="3200" b="1" spc="300" dirty="0">
                <a:solidFill>
                  <a:schemeClr val="bg1"/>
                </a:solidFill>
                <a:latin typeface="Calibri"/>
                <a:ea typeface="ＭＳ Ｐゴシック" charset="0"/>
                <a:cs typeface="Calibri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8779" y="4455740"/>
            <a:ext cx="2946763" cy="167509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3199" y="164587"/>
            <a:ext cx="1658256" cy="87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365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28600" y="1476375"/>
            <a:ext cx="8520113" cy="4959350"/>
          </a:xfrm>
        </p:spPr>
        <p:txBody>
          <a:bodyPr/>
          <a:lstStyle/>
          <a:p>
            <a:pPr marL="114300" lvl="1" indent="0" eaLnBrk="1" hangingPunct="1">
              <a:buSzPct val="70000"/>
              <a:buNone/>
            </a:pPr>
            <a:r>
              <a:rPr lang="en-US" altLang="en-US" dirty="0">
                <a:solidFill>
                  <a:srgbClr val="404040"/>
                </a:solidFill>
                <a:latin typeface="Garamond" charset="0"/>
              </a:rPr>
              <a:t>Intended student has an AAS degree and certificate, license or registered in 1 of 7 health science concentrations:</a:t>
            </a:r>
          </a:p>
          <a:p>
            <a:pPr lvl="2" eaLnBrk="1" hangingPunct="1">
              <a:buSzPct val="70000"/>
              <a:buBlip>
                <a:blip r:embed="rId3"/>
              </a:buBlip>
            </a:pPr>
            <a:r>
              <a:rPr lang="en-US" altLang="en-US" dirty="0">
                <a:solidFill>
                  <a:srgbClr val="404040"/>
                </a:solidFill>
                <a:latin typeface="Garamond" charset="0"/>
              </a:rPr>
              <a:t>Certified Radiology Technologist</a:t>
            </a:r>
          </a:p>
          <a:p>
            <a:pPr lvl="2" eaLnBrk="1" hangingPunct="1">
              <a:buSzPct val="70000"/>
              <a:buBlip>
                <a:blip r:embed="rId3"/>
              </a:buBlip>
            </a:pPr>
            <a:r>
              <a:rPr lang="en-US" altLang="en-US" dirty="0">
                <a:solidFill>
                  <a:srgbClr val="404040"/>
                </a:solidFill>
                <a:latin typeface="Garamond" charset="0"/>
              </a:rPr>
              <a:t>Emergency Medical Services</a:t>
            </a:r>
          </a:p>
          <a:p>
            <a:pPr lvl="2" eaLnBrk="1" hangingPunct="1">
              <a:buSzPct val="70000"/>
              <a:buBlip>
                <a:blip r:embed="rId3"/>
              </a:buBlip>
            </a:pPr>
            <a:r>
              <a:rPr lang="en-US" altLang="en-US" dirty="0">
                <a:solidFill>
                  <a:srgbClr val="404040"/>
                </a:solidFill>
                <a:latin typeface="Garamond" charset="0"/>
              </a:rPr>
              <a:t>Respiratory Care Practitioners</a:t>
            </a:r>
          </a:p>
          <a:p>
            <a:pPr lvl="2" eaLnBrk="1" hangingPunct="1">
              <a:buSzPct val="70000"/>
              <a:buBlip>
                <a:blip r:embed="rId3"/>
              </a:buBlip>
            </a:pPr>
            <a:r>
              <a:rPr lang="en-US" altLang="en-US" dirty="0">
                <a:solidFill>
                  <a:srgbClr val="404040"/>
                </a:solidFill>
                <a:latin typeface="Garamond" charset="0"/>
              </a:rPr>
              <a:t>Occupational Therapy Assistants</a:t>
            </a:r>
          </a:p>
          <a:p>
            <a:pPr lvl="2" eaLnBrk="1" hangingPunct="1">
              <a:buSzPct val="70000"/>
              <a:buBlip>
                <a:blip r:embed="rId3"/>
              </a:buBlip>
            </a:pPr>
            <a:r>
              <a:rPr lang="en-US" altLang="en-US" dirty="0">
                <a:solidFill>
                  <a:srgbClr val="404040"/>
                </a:solidFill>
                <a:latin typeface="Garamond" charset="0"/>
              </a:rPr>
              <a:t>Physical Therapy Assistants</a:t>
            </a:r>
          </a:p>
          <a:p>
            <a:pPr lvl="2" eaLnBrk="1" hangingPunct="1">
              <a:buSzPct val="70000"/>
              <a:buBlip>
                <a:blip r:embed="rId3"/>
              </a:buBlip>
            </a:pPr>
            <a:r>
              <a:rPr lang="en-US" altLang="en-US" dirty="0">
                <a:solidFill>
                  <a:srgbClr val="404040"/>
                </a:solidFill>
                <a:latin typeface="Garamond" charset="0"/>
              </a:rPr>
              <a:t>Licensed Vocational Nurses</a:t>
            </a:r>
          </a:p>
          <a:p>
            <a:pPr lvl="2" eaLnBrk="1" hangingPunct="1">
              <a:buSzPct val="70000"/>
              <a:buBlip>
                <a:blip r:embed="rId3"/>
              </a:buBlip>
            </a:pPr>
            <a:r>
              <a:rPr lang="en-US" altLang="en-US" dirty="0">
                <a:solidFill>
                  <a:srgbClr val="404040"/>
                </a:solidFill>
                <a:latin typeface="Garamond" charset="0"/>
              </a:rPr>
              <a:t>Clinical Laboratory Technician</a:t>
            </a:r>
          </a:p>
        </p:txBody>
      </p:sp>
      <p:sp>
        <p:nvSpPr>
          <p:cNvPr id="5" name="Rectangle 4"/>
          <p:cNvSpPr/>
          <p:nvPr/>
        </p:nvSpPr>
        <p:spPr>
          <a:xfrm>
            <a:off x="414338" y="311150"/>
            <a:ext cx="8181975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3200" b="1" spc="300" dirty="0">
                <a:latin typeface="Calibri"/>
                <a:ea typeface="ＭＳ Ｐゴシック" charset="0"/>
                <a:cs typeface="Calibri"/>
              </a:rPr>
              <a:t>BSHM – Professional Track  </a:t>
            </a:r>
            <a:r>
              <a:rPr lang="en-US" sz="3200" b="1" spc="300" dirty="0">
                <a:solidFill>
                  <a:schemeClr val="bg1"/>
                </a:solidFill>
                <a:latin typeface="Calibri"/>
                <a:ea typeface="ＭＳ Ｐゴシック" charset="0"/>
                <a:cs typeface="Calibri"/>
              </a:rPr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59147" y="2717073"/>
            <a:ext cx="4537166" cy="17869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3199" y="164587"/>
            <a:ext cx="1658256" cy="87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7162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28600" y="1476375"/>
            <a:ext cx="8520113" cy="4959350"/>
          </a:xfrm>
        </p:spPr>
        <p:txBody>
          <a:bodyPr/>
          <a:lstStyle/>
          <a:p>
            <a:pPr marL="114300" lvl="1" indent="0" eaLnBrk="1" hangingPunct="1">
              <a:buSzPct val="70000"/>
              <a:buNone/>
            </a:pPr>
            <a:r>
              <a:rPr lang="en-US" altLang="en-US" dirty="0">
                <a:solidFill>
                  <a:srgbClr val="404040"/>
                </a:solidFill>
                <a:latin typeface="Garamond" charset="0"/>
              </a:rPr>
              <a:t>The AAS degree may provide up to 48 hours of Technical Credit hours for transfer credit.</a:t>
            </a:r>
          </a:p>
          <a:p>
            <a:pPr lvl="2" eaLnBrk="1" hangingPunct="1">
              <a:buSzPct val="70000"/>
              <a:buBlip>
                <a:blip r:embed="rId3"/>
              </a:buBlip>
            </a:pPr>
            <a:r>
              <a:rPr lang="en-US" altLang="en-US" dirty="0">
                <a:solidFill>
                  <a:srgbClr val="404040"/>
                </a:solidFill>
                <a:latin typeface="Garamond" charset="0"/>
              </a:rPr>
              <a:t>Professional Track Composed of the Following:</a:t>
            </a:r>
          </a:p>
          <a:p>
            <a:pPr lvl="3" eaLnBrk="1" hangingPunct="1">
              <a:buSzPct val="70000"/>
              <a:buBlip>
                <a:blip r:embed="rId3"/>
              </a:buBlip>
            </a:pPr>
            <a:r>
              <a:rPr lang="en-US" altLang="en-US" dirty="0">
                <a:solidFill>
                  <a:srgbClr val="404040"/>
                </a:solidFill>
                <a:latin typeface="Garamond" charset="0"/>
              </a:rPr>
              <a:t>Texas Common Core Courses – 42 hours</a:t>
            </a:r>
          </a:p>
          <a:p>
            <a:pPr lvl="3" eaLnBrk="1" hangingPunct="1">
              <a:buSzPct val="70000"/>
              <a:buBlip>
                <a:blip r:embed="rId3"/>
              </a:buBlip>
            </a:pPr>
            <a:r>
              <a:rPr lang="en-US" altLang="en-US" dirty="0">
                <a:solidFill>
                  <a:srgbClr val="404040"/>
                </a:solidFill>
                <a:latin typeface="Garamond" charset="0"/>
              </a:rPr>
              <a:t>BSHM Healthcare Professional Concentration Core Courses – 27 hours</a:t>
            </a:r>
          </a:p>
          <a:p>
            <a:pPr lvl="3" eaLnBrk="1" hangingPunct="1">
              <a:buSzPct val="70000"/>
              <a:buBlip>
                <a:blip r:embed="rId3"/>
              </a:buBlip>
            </a:pPr>
            <a:r>
              <a:rPr lang="en-US" altLang="en-US" dirty="0">
                <a:solidFill>
                  <a:srgbClr val="404040"/>
                </a:solidFill>
                <a:latin typeface="Garamond" charset="0"/>
              </a:rPr>
              <a:t>Clinical Discipline Specific Advanced Case Study – 3 hours</a:t>
            </a:r>
          </a:p>
          <a:p>
            <a:pPr lvl="3" eaLnBrk="1" hangingPunct="1">
              <a:buSzPct val="70000"/>
              <a:buBlip>
                <a:blip r:embed="rId3"/>
              </a:buBlip>
            </a:pPr>
            <a:r>
              <a:rPr lang="en-US" altLang="en-US" dirty="0">
                <a:solidFill>
                  <a:srgbClr val="404040"/>
                </a:solidFill>
                <a:latin typeface="Garamond" charset="0"/>
              </a:rPr>
              <a:t>Technical/Approved Health Professions Credits – 48 hours</a:t>
            </a:r>
          </a:p>
          <a:p>
            <a:pPr marL="114300" lvl="1" indent="0" eaLnBrk="1" hangingPunct="1">
              <a:buSzPct val="70000"/>
              <a:buNone/>
            </a:pPr>
            <a:endParaRPr lang="en-US" altLang="en-US" dirty="0">
              <a:solidFill>
                <a:srgbClr val="404040"/>
              </a:solidFill>
              <a:latin typeface="Garamond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14338" y="311150"/>
            <a:ext cx="8181975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3200" b="1" spc="300" dirty="0">
                <a:latin typeface="Calibri"/>
                <a:ea typeface="ＭＳ Ｐゴシック" charset="0"/>
                <a:cs typeface="Calibri"/>
              </a:rPr>
              <a:t>BSHM – Professional Track  </a:t>
            </a:r>
            <a:r>
              <a:rPr lang="en-US" sz="3200" b="1" spc="300" dirty="0">
                <a:solidFill>
                  <a:schemeClr val="bg1"/>
                </a:solidFill>
                <a:latin typeface="Calibri"/>
                <a:ea typeface="ＭＳ Ｐゴシック" charset="0"/>
                <a:cs typeface="Calibri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1852" y="4502331"/>
            <a:ext cx="2281645" cy="15675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3199" y="164587"/>
            <a:ext cx="1658256" cy="87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4616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28600" y="1476375"/>
            <a:ext cx="8520113" cy="4959350"/>
          </a:xfrm>
        </p:spPr>
        <p:txBody>
          <a:bodyPr/>
          <a:lstStyle/>
          <a:p>
            <a:pPr marL="0" indent="0" eaLnBrk="1" hangingPunct="1">
              <a:lnSpc>
                <a:spcPct val="120000"/>
              </a:lnSpc>
            </a:pPr>
            <a:r>
              <a:rPr lang="en-US" altLang="en-US" sz="2000" b="1" dirty="0">
                <a:solidFill>
                  <a:schemeClr val="bg2"/>
                </a:solidFill>
                <a:latin typeface="Calibri" charset="0"/>
                <a:ea typeface="ＭＳ Ｐゴシック" charset="-128"/>
              </a:rPr>
              <a:t>BSHM Dual Credit Graduate Programs Opportunity:</a:t>
            </a:r>
          </a:p>
          <a:p>
            <a:pPr marL="0" indent="0" eaLnBrk="1" hangingPunct="1">
              <a:lnSpc>
                <a:spcPct val="120000"/>
              </a:lnSpc>
            </a:pPr>
            <a:r>
              <a:rPr lang="en-US" altLang="en-US" sz="2000" i="1" u="sng" dirty="0">
                <a:solidFill>
                  <a:schemeClr val="bg2"/>
                </a:solidFill>
                <a:latin typeface="Calibri" charset="0"/>
                <a:ea typeface="ＭＳ Ｐゴシック" charset="-128"/>
              </a:rPr>
              <a:t>BSHM to MSHA Pathways Program (reduce 36 credits to 30 hours):</a:t>
            </a:r>
          </a:p>
          <a:p>
            <a:pPr eaLnBrk="1" hangingPunct="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en-US" sz="2000" i="1" dirty="0">
                <a:solidFill>
                  <a:schemeClr val="bg2"/>
                </a:solidFill>
                <a:latin typeface="Calibri" charset="0"/>
                <a:ea typeface="ＭＳ Ｐゴシック" charset="-128"/>
              </a:rPr>
              <a:t>BSHM Students Must Complete 12 hours with a 3.0 GPA then apply to MSHA Program (overall cumulative GPA must remain 2.7 or better)</a:t>
            </a:r>
          </a:p>
          <a:p>
            <a:pPr eaLnBrk="1" hangingPunct="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en-US" sz="2000" i="1" dirty="0">
                <a:solidFill>
                  <a:schemeClr val="bg2"/>
                </a:solidFill>
                <a:latin typeface="Calibri" charset="0"/>
                <a:ea typeface="ＭＳ Ｐゴシック" charset="-128"/>
              </a:rPr>
              <a:t>Students will take HPHA 5306 and HPHA 5322 at the graduate level and replace HPHM 4311 and HPHM 4314; </a:t>
            </a:r>
            <a:r>
              <a:rPr lang="en-US" altLang="en-US" sz="2000" b="1" i="1" u="sng" dirty="0">
                <a:solidFill>
                  <a:schemeClr val="bg2"/>
                </a:solidFill>
                <a:latin typeface="Calibri" charset="0"/>
                <a:ea typeface="ＭＳ Ｐゴシック" charset="-128"/>
              </a:rPr>
              <a:t>credits count towards both programs  </a:t>
            </a:r>
            <a:endParaRPr lang="en-US" altLang="en-US" sz="2000" b="1" u="sng" dirty="0">
              <a:solidFill>
                <a:schemeClr val="bg2"/>
              </a:solidFill>
              <a:latin typeface="Calibri" charset="0"/>
              <a:ea typeface="ＭＳ Ｐゴシック" charset="-128"/>
            </a:endParaRPr>
          </a:p>
          <a:p>
            <a:pPr marL="0" indent="0" eaLnBrk="1" hangingPunct="1">
              <a:lnSpc>
                <a:spcPct val="120000"/>
              </a:lnSpc>
            </a:pPr>
            <a:r>
              <a:rPr lang="en-US" altLang="en-US" sz="2000" i="1" u="sng" dirty="0">
                <a:solidFill>
                  <a:schemeClr val="bg2"/>
                </a:solidFill>
                <a:latin typeface="Calibri" charset="0"/>
                <a:ea typeface="ＭＳ Ｐゴシック" charset="-128"/>
              </a:rPr>
              <a:t>BSHM to Graduate Certificate Pathways Program (reduce 12 credits to 9 credits): </a:t>
            </a:r>
          </a:p>
          <a:p>
            <a:pPr eaLnBrk="1" hangingPunct="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chemeClr val="bg2"/>
                </a:solidFill>
                <a:latin typeface="Calibri" charset="0"/>
                <a:ea typeface="ＭＳ Ｐゴシック" charset="-128"/>
              </a:rPr>
              <a:t>Students will take HPHA 5306 at the graduate level in lieu of HPHM 4311</a:t>
            </a:r>
          </a:p>
        </p:txBody>
      </p:sp>
      <p:sp>
        <p:nvSpPr>
          <p:cNvPr id="5" name="Rectangle 4"/>
          <p:cNvSpPr/>
          <p:nvPr/>
        </p:nvSpPr>
        <p:spPr>
          <a:xfrm>
            <a:off x="414338" y="311150"/>
            <a:ext cx="8181975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3200" b="1" spc="300" dirty="0">
                <a:latin typeface="Calibri"/>
                <a:ea typeface="ＭＳ Ｐゴシック" charset="0"/>
                <a:cs typeface="Calibri"/>
              </a:rPr>
              <a:t>BSHM to Graduate Programs Pathway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456" y="5225142"/>
            <a:ext cx="1850844" cy="14326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79115" y="895925"/>
            <a:ext cx="2868793" cy="905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7006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28600" y="1476375"/>
            <a:ext cx="8520113" cy="4959350"/>
          </a:xfrm>
        </p:spPr>
        <p:txBody>
          <a:bodyPr/>
          <a:lstStyle/>
          <a:p>
            <a:pPr marL="0" indent="0" eaLnBrk="1" hangingPunct="1">
              <a:lnSpc>
                <a:spcPct val="120000"/>
              </a:lnSpc>
            </a:pPr>
            <a:r>
              <a:rPr lang="en-US" altLang="en-US" sz="2000" b="1" dirty="0">
                <a:solidFill>
                  <a:schemeClr val="bg2"/>
                </a:solidFill>
                <a:latin typeface="Calibri" charset="0"/>
                <a:ea typeface="ＭＳ Ｐゴシック" charset="-128"/>
              </a:rPr>
              <a:t>BS in Healthcare Management (BSHM):</a:t>
            </a:r>
          </a:p>
          <a:p>
            <a:pPr marL="0" indent="0" eaLnBrk="1" hangingPunct="1">
              <a:lnSpc>
                <a:spcPct val="120000"/>
              </a:lnSpc>
            </a:pPr>
            <a:r>
              <a:rPr lang="en-US" altLang="en-US" sz="2000" dirty="0">
                <a:solidFill>
                  <a:schemeClr val="bg2"/>
                </a:solidFill>
                <a:latin typeface="Calibri" charset="0"/>
                <a:ea typeface="ＭＳ Ｐゴシック" charset="-128"/>
                <a:hlinkClick r:id="rId3"/>
              </a:rPr>
              <a:t>http://www.ttuhsc.edu/health-professions/bachelor-of-science-healthcare-management/</a:t>
            </a:r>
            <a:endParaRPr lang="en-US" altLang="en-US" sz="2000" dirty="0">
              <a:solidFill>
                <a:schemeClr val="bg2"/>
              </a:solidFill>
              <a:latin typeface="Calibri" charset="0"/>
              <a:ea typeface="ＭＳ Ｐゴシック" charset="-128"/>
            </a:endParaRPr>
          </a:p>
          <a:p>
            <a:pPr marL="0" indent="0" eaLnBrk="1" hangingPunct="1">
              <a:lnSpc>
                <a:spcPct val="120000"/>
              </a:lnSpc>
            </a:pPr>
            <a:r>
              <a:rPr lang="en-US" altLang="en-US" sz="2000" b="1" dirty="0">
                <a:solidFill>
                  <a:schemeClr val="bg2"/>
                </a:solidFill>
                <a:latin typeface="Calibri" charset="0"/>
                <a:ea typeface="ＭＳ Ｐゴシック" charset="-128"/>
              </a:rPr>
              <a:t>BSHM Curriculum:</a:t>
            </a:r>
          </a:p>
          <a:p>
            <a:pPr marL="0" indent="0" eaLnBrk="1" hangingPunct="1">
              <a:lnSpc>
                <a:spcPct val="120000"/>
              </a:lnSpc>
            </a:pPr>
            <a:r>
              <a:rPr lang="en-US" altLang="en-US" sz="2000" dirty="0">
                <a:solidFill>
                  <a:schemeClr val="bg2"/>
                </a:solidFill>
                <a:latin typeface="Calibri" charset="0"/>
                <a:ea typeface="ＭＳ Ｐゴシック" charset="-128"/>
                <a:hlinkClick r:id="rId4"/>
              </a:rPr>
              <a:t>http://www.ttuhsc.edu/health-professions/bachelor-of-science-healthcare-management/curriculum.aspx</a:t>
            </a:r>
            <a:endParaRPr lang="en-US" altLang="en-US" sz="2000" dirty="0">
              <a:solidFill>
                <a:schemeClr val="bg2"/>
              </a:solidFill>
              <a:latin typeface="Calibri" charset="0"/>
              <a:ea typeface="ＭＳ Ｐゴシック" charset="-128"/>
            </a:endParaRPr>
          </a:p>
          <a:p>
            <a:pPr marL="0" indent="0" eaLnBrk="1" hangingPunct="1">
              <a:lnSpc>
                <a:spcPct val="120000"/>
              </a:lnSpc>
            </a:pPr>
            <a:r>
              <a:rPr lang="en-US" altLang="en-US" sz="2000" b="1" dirty="0">
                <a:solidFill>
                  <a:schemeClr val="bg2"/>
                </a:solidFill>
                <a:latin typeface="Calibri" charset="0"/>
                <a:ea typeface="ＭＳ Ｐゴシック" charset="-128"/>
              </a:rPr>
              <a:t>BSHM Admissions:</a:t>
            </a:r>
          </a:p>
          <a:p>
            <a:pPr marL="0" indent="0" eaLnBrk="1" hangingPunct="1">
              <a:lnSpc>
                <a:spcPct val="120000"/>
              </a:lnSpc>
            </a:pPr>
            <a:r>
              <a:rPr lang="en-US" altLang="en-US" sz="2000" dirty="0">
                <a:solidFill>
                  <a:schemeClr val="bg2"/>
                </a:solidFill>
                <a:latin typeface="Calibri" charset="0"/>
                <a:ea typeface="ＭＳ Ｐゴシック" charset="-128"/>
                <a:hlinkClick r:id="rId5"/>
              </a:rPr>
              <a:t>http://www.ttuhsc.edu/health-professions/admissions/</a:t>
            </a:r>
            <a:endParaRPr lang="en-US" altLang="en-US" sz="2000" dirty="0">
              <a:solidFill>
                <a:schemeClr val="bg2"/>
              </a:solidFill>
              <a:latin typeface="Calibri" charset="0"/>
              <a:ea typeface="ＭＳ Ｐゴシック" charset="-128"/>
            </a:endParaRPr>
          </a:p>
          <a:p>
            <a:pPr marL="0" indent="0" eaLnBrk="1" hangingPunct="1">
              <a:lnSpc>
                <a:spcPct val="120000"/>
              </a:lnSpc>
            </a:pPr>
            <a:endParaRPr lang="en-US" altLang="en-US" sz="2000" dirty="0">
              <a:solidFill>
                <a:schemeClr val="bg2"/>
              </a:solidFill>
              <a:latin typeface="Calibri" charset="0"/>
              <a:ea typeface="ＭＳ Ｐゴシック" charset="-12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14338" y="311150"/>
            <a:ext cx="8181975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3200" b="1" spc="300" dirty="0">
                <a:latin typeface="Calibri"/>
                <a:ea typeface="ＭＳ Ｐゴシック" charset="0"/>
                <a:cs typeface="Calibri"/>
              </a:rPr>
              <a:t>Current Undergraduate Program Links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6662" y="1040947"/>
            <a:ext cx="2722382" cy="870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6131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28600" y="1476375"/>
            <a:ext cx="8520113" cy="4959350"/>
          </a:xfrm>
        </p:spPr>
        <p:txBody>
          <a:bodyPr/>
          <a:lstStyle/>
          <a:p>
            <a:pPr marL="0" indent="0" eaLnBrk="1" hangingPunct="1">
              <a:lnSpc>
                <a:spcPct val="120000"/>
              </a:lnSpc>
            </a:pPr>
            <a:r>
              <a:rPr lang="en-US" altLang="en-US" sz="2000" b="1" u="sng" dirty="0">
                <a:solidFill>
                  <a:schemeClr val="bg2"/>
                </a:solidFill>
                <a:latin typeface="Calibri" charset="0"/>
                <a:ea typeface="ＭＳ Ｐゴシック" charset="-128"/>
              </a:rPr>
              <a:t>FEES BASED ON PER SEMESTER CREDIT HOUR (SCH)</a:t>
            </a:r>
          </a:p>
          <a:p>
            <a:pPr marL="0" indent="0" eaLnBrk="1" hangingPunct="1">
              <a:lnSpc>
                <a:spcPct val="120000"/>
              </a:lnSpc>
            </a:pPr>
            <a:r>
              <a:rPr lang="en-US" altLang="en-US" sz="2000" b="1" dirty="0">
                <a:solidFill>
                  <a:schemeClr val="bg2"/>
                </a:solidFill>
                <a:latin typeface="Calibri" charset="0"/>
                <a:ea typeface="ＭＳ Ｐゴシック" charset="-128"/>
              </a:rPr>
              <a:t>Undergraduate Program Tuition (In-State):</a:t>
            </a:r>
          </a:p>
          <a:p>
            <a:pPr marL="0" indent="0" eaLnBrk="1" hangingPunct="1">
              <a:lnSpc>
                <a:spcPct val="120000"/>
              </a:lnSpc>
            </a:pPr>
            <a:r>
              <a:rPr lang="en-US" altLang="en-US" sz="2000" dirty="0">
                <a:solidFill>
                  <a:schemeClr val="bg2"/>
                </a:solidFill>
                <a:latin typeface="Calibri" charset="0"/>
                <a:ea typeface="ＭＳ Ｐゴシック" charset="-128"/>
              </a:rPr>
              <a:t>$ 193 per SCH</a:t>
            </a:r>
          </a:p>
          <a:p>
            <a:pPr marL="0" indent="0" eaLnBrk="1" hangingPunct="1">
              <a:lnSpc>
                <a:spcPct val="120000"/>
              </a:lnSpc>
            </a:pPr>
            <a:r>
              <a:rPr lang="en-US" altLang="en-US" sz="2000" b="1" dirty="0">
                <a:solidFill>
                  <a:schemeClr val="bg2"/>
                </a:solidFill>
                <a:latin typeface="Calibri" charset="0"/>
                <a:ea typeface="ＭＳ Ｐゴシック" charset="-128"/>
              </a:rPr>
              <a:t>Undergraduate Program Tuition (Military): </a:t>
            </a:r>
          </a:p>
          <a:p>
            <a:pPr marL="0" indent="0" eaLnBrk="1" hangingPunct="1">
              <a:lnSpc>
                <a:spcPct val="120000"/>
              </a:lnSpc>
            </a:pPr>
            <a:r>
              <a:rPr lang="en-US" altLang="en-US" sz="2000" dirty="0">
                <a:solidFill>
                  <a:schemeClr val="bg2"/>
                </a:solidFill>
                <a:latin typeface="Calibri" charset="0"/>
                <a:ea typeface="ＭＳ Ｐゴシック" charset="-128"/>
              </a:rPr>
              <a:t>$ 230 per SCH</a:t>
            </a:r>
          </a:p>
          <a:p>
            <a:pPr marL="0" indent="0" eaLnBrk="1" hangingPunct="1">
              <a:lnSpc>
                <a:spcPct val="120000"/>
              </a:lnSpc>
            </a:pPr>
            <a:r>
              <a:rPr lang="en-US" altLang="en-US" sz="2000" b="1" dirty="0">
                <a:solidFill>
                  <a:schemeClr val="bg2"/>
                </a:solidFill>
                <a:latin typeface="Calibri" charset="0"/>
                <a:ea typeface="ＭＳ Ｐゴシック" charset="-128"/>
              </a:rPr>
              <a:t>Undergraduate Program Tuition (Out-of-State)</a:t>
            </a:r>
            <a:r>
              <a:rPr lang="en-US" altLang="en-US" sz="2000" b="1" u="sng" dirty="0">
                <a:solidFill>
                  <a:schemeClr val="bg2"/>
                </a:solidFill>
                <a:latin typeface="Calibri" charset="0"/>
                <a:ea typeface="ＭＳ Ｐゴシック" charset="-128"/>
              </a:rPr>
              <a:t>:</a:t>
            </a:r>
          </a:p>
          <a:p>
            <a:pPr marL="0" indent="0" eaLnBrk="1" hangingPunct="1">
              <a:lnSpc>
                <a:spcPct val="120000"/>
              </a:lnSpc>
            </a:pPr>
            <a:r>
              <a:rPr lang="en-US" altLang="en-US" sz="2000" dirty="0">
                <a:solidFill>
                  <a:schemeClr val="bg2"/>
                </a:solidFill>
                <a:latin typeface="Calibri" charset="0"/>
                <a:ea typeface="ＭＳ Ｐゴシック" charset="-128"/>
              </a:rPr>
              <a:t>$ 460 per SCH</a:t>
            </a:r>
          </a:p>
          <a:p>
            <a:pPr marL="0" indent="0" eaLnBrk="1" hangingPunct="1">
              <a:lnSpc>
                <a:spcPct val="120000"/>
              </a:lnSpc>
            </a:pPr>
            <a:endParaRPr lang="en-US" altLang="en-US" sz="2000" dirty="0">
              <a:solidFill>
                <a:schemeClr val="bg2"/>
              </a:solidFill>
              <a:latin typeface="Calibri" charset="0"/>
              <a:ea typeface="ＭＳ Ｐゴシック" charset="-12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14338" y="311150"/>
            <a:ext cx="8181975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3200" b="1" spc="300" dirty="0">
                <a:latin typeface="Calibri"/>
                <a:ea typeface="ＭＳ Ｐゴシック" charset="0"/>
                <a:cs typeface="Calibri"/>
              </a:rPr>
              <a:t>Undergraduate Program Tuition</a:t>
            </a:r>
          </a:p>
        </p:txBody>
      </p:sp>
      <p:pic>
        <p:nvPicPr>
          <p:cNvPr id="4" name="Picture 3" descr="Dollar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25888" y="145426"/>
            <a:ext cx="1792090" cy="1719348"/>
          </a:xfrm>
          <a:prstGeom prst="rect">
            <a:avLst/>
          </a:prstGeom>
        </p:spPr>
      </p:pic>
      <p:pic>
        <p:nvPicPr>
          <p:cNvPr id="6" name="Picture 5" descr="Target-graph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3707" y="2084520"/>
            <a:ext cx="4229069" cy="2824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4775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28600" y="1476375"/>
            <a:ext cx="8520113" cy="4959350"/>
          </a:xfrm>
        </p:spPr>
        <p:txBody>
          <a:bodyPr/>
          <a:lstStyle/>
          <a:p>
            <a:pPr marL="0" indent="0" eaLnBrk="1" hangingPunct="1">
              <a:lnSpc>
                <a:spcPct val="120000"/>
              </a:lnSpc>
            </a:pPr>
            <a:endParaRPr lang="en-US" altLang="en-US" sz="2000" b="1" dirty="0">
              <a:solidFill>
                <a:schemeClr val="bg2"/>
              </a:solidFill>
              <a:latin typeface="Calibri" charset="0"/>
              <a:ea typeface="ＭＳ Ｐゴシック" charset="-128"/>
            </a:endParaRPr>
          </a:p>
          <a:p>
            <a:pPr marL="0" indent="0" eaLnBrk="1" hangingPunct="1">
              <a:lnSpc>
                <a:spcPct val="120000"/>
              </a:lnSpc>
            </a:pPr>
            <a:r>
              <a:rPr lang="en-US" sz="2000" b="1" dirty="0">
                <a:solidFill>
                  <a:schemeClr val="accent4">
                    <a:lumMod val="75000"/>
                    <a:lumOff val="25000"/>
                  </a:schemeClr>
                </a:solidFill>
                <a:latin typeface="Garamond"/>
                <a:cs typeface="Garamond"/>
              </a:rPr>
              <a:t>Ryan N. Schmidt, PhD, MBA, MS, CMRP (Department Chair) </a:t>
            </a:r>
          </a:p>
          <a:p>
            <a:pPr marL="0" indent="0" eaLnBrk="1" hangingPunct="1">
              <a:lnSpc>
                <a:spcPct val="120000"/>
              </a:lnSpc>
            </a:pPr>
            <a:r>
              <a:rPr lang="en-US" sz="2000" b="1" dirty="0">
                <a:solidFill>
                  <a:schemeClr val="accent4">
                    <a:lumMod val="75000"/>
                    <a:lumOff val="25000"/>
                  </a:schemeClr>
                </a:solidFill>
                <a:latin typeface="Garamond"/>
                <a:cs typeface="Garamond"/>
              </a:rPr>
              <a:t>Email: </a:t>
            </a:r>
            <a:r>
              <a:rPr lang="en-US" sz="2000" b="1" dirty="0">
                <a:latin typeface="Garamond"/>
                <a:cs typeface="Garamond"/>
                <a:hlinkClick r:id="rId3"/>
              </a:rPr>
              <a:t>ryan.n.schmidt@ttuhsc.edu</a:t>
            </a:r>
            <a:endParaRPr lang="en-US" sz="2000" b="1" dirty="0">
              <a:latin typeface="Garamond"/>
              <a:cs typeface="Garamond"/>
            </a:endParaRPr>
          </a:p>
          <a:p>
            <a:pPr marL="0" indent="0" eaLnBrk="1" hangingPunct="1">
              <a:lnSpc>
                <a:spcPct val="120000"/>
              </a:lnSpc>
            </a:pPr>
            <a:r>
              <a:rPr lang="en-US" sz="2000" b="1" dirty="0">
                <a:solidFill>
                  <a:schemeClr val="accent4">
                    <a:lumMod val="75000"/>
                    <a:lumOff val="25000"/>
                  </a:schemeClr>
                </a:solidFill>
                <a:latin typeface="Garamond"/>
                <a:cs typeface="Garamond"/>
              </a:rPr>
              <a:t>Shenae Samuels, PhD, MPH (Undergraduate Program Director) </a:t>
            </a:r>
          </a:p>
          <a:p>
            <a:pPr marL="0" indent="0" eaLnBrk="1" hangingPunct="1">
              <a:lnSpc>
                <a:spcPct val="120000"/>
              </a:lnSpc>
            </a:pPr>
            <a:r>
              <a:rPr lang="en-US" sz="2000" b="1" dirty="0">
                <a:solidFill>
                  <a:schemeClr val="accent4">
                    <a:lumMod val="75000"/>
                    <a:lumOff val="25000"/>
                  </a:schemeClr>
                </a:solidFill>
                <a:latin typeface="Garamond"/>
                <a:cs typeface="Garamond"/>
              </a:rPr>
              <a:t>Email: </a:t>
            </a:r>
            <a:r>
              <a:rPr lang="en-US" sz="2000" b="1" dirty="0">
                <a:latin typeface="Garamond"/>
                <a:cs typeface="Garamond"/>
                <a:hlinkClick r:id="rId4"/>
              </a:rPr>
              <a:t>shenae.samuels@ttuhsc.edu</a:t>
            </a:r>
            <a:endParaRPr lang="en-US" sz="2000" b="1" dirty="0">
              <a:latin typeface="Garamond"/>
              <a:cs typeface="Garamond"/>
            </a:endParaRPr>
          </a:p>
          <a:p>
            <a:pPr marL="0" indent="0" eaLnBrk="1" hangingPunct="1">
              <a:lnSpc>
                <a:spcPct val="120000"/>
              </a:lnSpc>
            </a:pPr>
            <a:endParaRPr lang="en-US" sz="2000" b="1" dirty="0">
              <a:latin typeface="Garamond"/>
              <a:cs typeface="Garamond"/>
            </a:endParaRPr>
          </a:p>
          <a:p>
            <a:pPr marL="0" indent="0" eaLnBrk="1" hangingPunct="1">
              <a:lnSpc>
                <a:spcPct val="120000"/>
              </a:lnSpc>
            </a:pPr>
            <a:endParaRPr lang="en-US" sz="2000" b="1" dirty="0">
              <a:solidFill>
                <a:schemeClr val="accent4">
                  <a:lumMod val="75000"/>
                  <a:lumOff val="25000"/>
                </a:schemeClr>
              </a:solidFill>
              <a:latin typeface="Garamond"/>
              <a:cs typeface="Garamond"/>
            </a:endParaRPr>
          </a:p>
          <a:p>
            <a:pPr marL="0" indent="0" eaLnBrk="1" hangingPunct="1">
              <a:lnSpc>
                <a:spcPct val="120000"/>
              </a:lnSpc>
            </a:pPr>
            <a:endParaRPr lang="en-US" sz="2000" b="1" dirty="0">
              <a:solidFill>
                <a:schemeClr val="accent4">
                  <a:lumMod val="75000"/>
                  <a:lumOff val="25000"/>
                </a:schemeClr>
              </a:solidFill>
              <a:latin typeface="Garamond"/>
              <a:cs typeface="Garamond"/>
            </a:endParaRPr>
          </a:p>
          <a:p>
            <a:pPr marL="0" indent="0" eaLnBrk="1" hangingPunct="1">
              <a:lnSpc>
                <a:spcPct val="120000"/>
              </a:lnSpc>
            </a:pPr>
            <a:endParaRPr lang="en-US" altLang="en-US" sz="2000" dirty="0">
              <a:solidFill>
                <a:schemeClr val="bg2"/>
              </a:solidFill>
              <a:latin typeface="Calibri" charset="0"/>
              <a:ea typeface="ＭＳ Ｐゴシック" charset="-12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14338" y="311150"/>
            <a:ext cx="8181975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3200" b="1" spc="300" dirty="0">
                <a:latin typeface="Calibri"/>
                <a:ea typeface="ＭＳ Ｐゴシック" charset="0"/>
                <a:cs typeface="Calibri"/>
              </a:rPr>
              <a:t>Program Contacts: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3191" y="4151403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241139"/>
      </p:ext>
    </p:extLst>
  </p:cSld>
  <p:clrMapOvr>
    <a:masterClrMapping/>
  </p:clrMapOvr>
</p:sld>
</file>

<file path=ppt/theme/theme1.xml><?xml version="1.0" encoding="utf-8"?>
<a:theme xmlns:a="http://schemas.openxmlformats.org/drawingml/2006/main" name="SON-HSC_PPT">
  <a:themeElements>
    <a:clrScheme name="SON-HSC_PP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52D74"/>
      </a:accent1>
      <a:accent2>
        <a:srgbClr val="557DB9"/>
      </a:accent2>
      <a:accent3>
        <a:srgbClr val="FFFFFF"/>
      </a:accent3>
      <a:accent4>
        <a:srgbClr val="000000"/>
      </a:accent4>
      <a:accent5>
        <a:srgbClr val="AAADBC"/>
      </a:accent5>
      <a:accent6>
        <a:srgbClr val="4C71A7"/>
      </a:accent6>
      <a:hlink>
        <a:srgbClr val="286556"/>
      </a:hlink>
      <a:folHlink>
        <a:srgbClr val="28A573"/>
      </a:folHlink>
    </a:clrScheme>
    <a:fontScheme name="SON-HSC_PP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ON-HSC_PP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52D74"/>
        </a:accent1>
        <a:accent2>
          <a:srgbClr val="557DB9"/>
        </a:accent2>
        <a:accent3>
          <a:srgbClr val="FFFFFF"/>
        </a:accent3>
        <a:accent4>
          <a:srgbClr val="000000"/>
        </a:accent4>
        <a:accent5>
          <a:srgbClr val="AAADBC"/>
        </a:accent5>
        <a:accent6>
          <a:srgbClr val="4C71A7"/>
        </a:accent6>
        <a:hlink>
          <a:srgbClr val="286556"/>
        </a:hlink>
        <a:folHlink>
          <a:srgbClr val="28A57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N-HSC_PPT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AED9FF"/>
        </a:accent1>
        <a:accent2>
          <a:srgbClr val="DCF2E6"/>
        </a:accent2>
        <a:accent3>
          <a:srgbClr val="FFFFFF"/>
        </a:accent3>
        <a:accent4>
          <a:srgbClr val="000000"/>
        </a:accent4>
        <a:accent5>
          <a:srgbClr val="D3E9FF"/>
        </a:accent5>
        <a:accent6>
          <a:srgbClr val="C7DBD0"/>
        </a:accent6>
        <a:hlink>
          <a:srgbClr val="AAAAAA"/>
        </a:hlink>
        <a:folHlink>
          <a:srgbClr val="64646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SON-HSC_PPT</Template>
  <TotalTime>366</TotalTime>
  <Words>548</Words>
  <Application>Microsoft Office PowerPoint</Application>
  <PresentationFormat>On-screen Show (4:3)</PresentationFormat>
  <Paragraphs>84</Paragraphs>
  <Slides>10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ＭＳ Ｐゴシック</vt:lpstr>
      <vt:lpstr>Arial</vt:lpstr>
      <vt:lpstr>Calibri</vt:lpstr>
      <vt:lpstr>Garamond</vt:lpstr>
      <vt:lpstr>Times New Roman</vt:lpstr>
      <vt:lpstr>Wingdings</vt:lpstr>
      <vt:lpstr>SON-HSC_PPT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Ryan Schmidt</cp:lastModifiedBy>
  <cp:revision>38</cp:revision>
  <cp:lastPrinted>2005-06-01T14:50:58Z</cp:lastPrinted>
  <dcterms:created xsi:type="dcterms:W3CDTF">2016-02-24T20:06:27Z</dcterms:created>
  <dcterms:modified xsi:type="dcterms:W3CDTF">2018-04-01T00:52:06Z</dcterms:modified>
</cp:coreProperties>
</file>